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98" r:id="rId2"/>
    <p:sldId id="301" r:id="rId3"/>
    <p:sldId id="272" r:id="rId4"/>
    <p:sldId id="267" r:id="rId5"/>
    <p:sldId id="259" r:id="rId6"/>
    <p:sldId id="269" r:id="rId7"/>
    <p:sldId id="257" r:id="rId8"/>
    <p:sldId id="274" r:id="rId9"/>
    <p:sldId id="266" r:id="rId10"/>
    <p:sldId id="289" r:id="rId11"/>
    <p:sldId id="302" r:id="rId12"/>
    <p:sldId id="256" r:id="rId13"/>
    <p:sldId id="29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47"/>
    <a:srgbClr val="8BDDD9"/>
    <a:srgbClr val="E9F5FB"/>
    <a:srgbClr val="104561"/>
    <a:srgbClr val="207199"/>
    <a:srgbClr val="1BBCB4"/>
    <a:srgbClr val="F7F7F7"/>
    <a:srgbClr val="AFABAB"/>
    <a:srgbClr val="D3B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58C2-B93C-4CD9-9DD6-D2A2F878463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2ACD-E1E0-4755-ADBD-0B4B5197D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8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56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BBF5-3211-4EE2-B2AA-3041F94C5B7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8C22-F7D6-4A7E-8DAF-18396CAD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9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6235-1261-4CEE-8B03-D9FAB43EC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gonna</a:t>
            </a:r>
            <a:r>
              <a:rPr lang="en-US" dirty="0"/>
              <a:t> call?</a:t>
            </a:r>
            <a:br>
              <a:rPr lang="en-US" dirty="0"/>
            </a:br>
            <a:r>
              <a:rPr lang="en-US" dirty="0"/>
              <a:t>988 Regional call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8BB71-D09F-4C32-87CE-C2F9A24D7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Jacque Kobuchi-Clinical services director</a:t>
            </a:r>
          </a:p>
          <a:p>
            <a:r>
              <a:rPr lang="en-US" dirty="0"/>
              <a:t>Kari Norris- Emergency services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1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12DD-B3BD-4420-8018-01EDFB2B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9-8-8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FA1F6-5FB8-4697-96E0-353D1FC83DF3}"/>
              </a:ext>
            </a:extLst>
          </p:cNvPr>
          <p:cNvSpPr txBox="1"/>
          <p:nvPr/>
        </p:nvSpPr>
        <p:spPr>
          <a:xfrm>
            <a:off x="838200" y="1428206"/>
            <a:ext cx="10848703" cy="278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On July 16, 2020, </a:t>
            </a:r>
            <a:r>
              <a:rPr lang="en-US" b="1" i="0" dirty="0">
                <a:effectLst/>
                <a:latin typeface="-apple-system"/>
              </a:rPr>
              <a:t>the FCC voted to designate 988 to be operational by July 16, 2022</a:t>
            </a:r>
            <a:r>
              <a:rPr lang="en-US" b="0" i="0" dirty="0">
                <a:effectLst/>
                <a:latin typeface="-apple-system"/>
              </a:rPr>
              <a:t>.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National campaigns begin in </a:t>
            </a:r>
            <a:r>
              <a:rPr lang="en-US" b="1" dirty="0">
                <a:latin typeface="-apple-system"/>
              </a:rPr>
              <a:t>July 2023</a:t>
            </a:r>
            <a:r>
              <a:rPr lang="en-US" dirty="0">
                <a:latin typeface="-apple-system"/>
              </a:rPr>
              <a:t>.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Chat, Text and Phone fully integrated into one platform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Capacity building within states has been ongoing for the past three years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F9950-9177-48C4-9BBD-BF8727F5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55" y="4271284"/>
            <a:ext cx="2201991" cy="23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1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3E95-94ED-4152-A205-5EB72405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Virginia respond to the call for 988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D57E7-69B8-48D8-BE0B-665049774ADF}"/>
              </a:ext>
            </a:extLst>
          </p:cNvPr>
          <p:cNvSpPr txBox="1"/>
          <p:nvPr/>
        </p:nvSpPr>
        <p:spPr>
          <a:xfrm>
            <a:off x="1306286" y="2397967"/>
            <a:ext cx="8434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Virginia has created five regional call centers in alignment  with the five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Four of the five utilize PRS for their call center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Call centers went live in January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C5A81-5D11-4E1D-A591-F27355E4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77" y="4945615"/>
            <a:ext cx="44672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1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E66F3C86-9721-4F2A-BBBB-DAD17AEC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26" y="63137"/>
            <a:ext cx="5092409" cy="33892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A74AF-96BB-4C78-AF79-6D65A397C9CC}"/>
              </a:ext>
            </a:extLst>
          </p:cNvPr>
          <p:cNvSpPr/>
          <p:nvPr/>
        </p:nvSpPr>
        <p:spPr>
          <a:xfrm>
            <a:off x="3554626" y="3237168"/>
            <a:ext cx="5092409" cy="3202565"/>
          </a:xfrm>
          <a:prstGeom prst="rect">
            <a:avLst/>
          </a:prstGeom>
          <a:solidFill>
            <a:srgbClr val="217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789" indent="-233789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22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789" indent="-233789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22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F78F73-E39A-415E-9229-18037D13E8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5914" y="158538"/>
          <a:ext cx="4569835" cy="1245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9835">
                  <a:extLst>
                    <a:ext uri="{9D8B030D-6E8A-4147-A177-3AD203B41FA5}">
                      <a16:colId xmlns:a16="http://schemas.microsoft.com/office/drawing/2014/main" val="216582088"/>
                    </a:ext>
                  </a:extLst>
                </a:gridCol>
              </a:tblGrid>
              <a:tr h="501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7098"/>
                          </a:solidFill>
                          <a:effectLst/>
                        </a:rPr>
                        <a:t>Free &amp; Confidential Crisis Intervention </a:t>
                      </a:r>
                      <a:br>
                        <a:rPr lang="en-US" sz="1600" dirty="0">
                          <a:solidFill>
                            <a:srgbClr val="217098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217098"/>
                          </a:solidFill>
                          <a:effectLst/>
                        </a:rPr>
                        <a:t>&amp; Prevention Line</a:t>
                      </a:r>
                      <a:endParaRPr lang="en-US" sz="700" dirty="0">
                        <a:solidFill>
                          <a:srgbClr val="21709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5" marR="4494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96565"/>
                  </a:ext>
                </a:extLst>
              </a:tr>
              <a:tr h="735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700" dirty="0">
                          <a:solidFill>
                            <a:srgbClr val="104562"/>
                          </a:solidFill>
                          <a:effectLst/>
                        </a:rPr>
                        <a:t>434-230-9704</a:t>
                      </a:r>
                      <a:endParaRPr lang="en-US" sz="700" dirty="0">
                        <a:solidFill>
                          <a:srgbClr val="1045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5" marR="4494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057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97F317-4DA5-4E54-9F39-2D4F7A9C0F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5914" y="1395444"/>
          <a:ext cx="4569835" cy="34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9835">
                  <a:extLst>
                    <a:ext uri="{9D8B030D-6E8A-4147-A177-3AD203B41FA5}">
                      <a16:colId xmlns:a16="http://schemas.microsoft.com/office/drawing/2014/main" val="256819897"/>
                    </a:ext>
                  </a:extLst>
                </a:gridCol>
              </a:tblGrid>
              <a:tr h="169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17098"/>
                          </a:solidFill>
                          <a:effectLst/>
                        </a:rPr>
                        <a:t>Staffed by highly trained paraprofessional volunteers and crisis line workers</a:t>
                      </a:r>
                      <a:endParaRPr lang="en-US" sz="1000" dirty="0">
                        <a:solidFill>
                          <a:srgbClr val="21709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5" marR="4494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119460"/>
                  </a:ext>
                </a:extLst>
              </a:tr>
              <a:tr h="169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17098"/>
                          </a:solidFill>
                          <a:effectLst/>
                        </a:rPr>
                        <a:t>Available 24 hours a day, 7 days a week, 365 days a year</a:t>
                      </a:r>
                      <a:endParaRPr lang="en-US" sz="1000" dirty="0">
                        <a:solidFill>
                          <a:srgbClr val="21709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5" marR="4494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8883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C8584C-524C-4ECC-92E0-61886B840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95621"/>
              </p:ext>
            </p:extLst>
          </p:nvPr>
        </p:nvGraphicFramePr>
        <p:xfrm>
          <a:off x="3815914" y="2068546"/>
          <a:ext cx="4569835" cy="1428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9835">
                  <a:extLst>
                    <a:ext uri="{9D8B030D-6E8A-4147-A177-3AD203B41FA5}">
                      <a16:colId xmlns:a16="http://schemas.microsoft.com/office/drawing/2014/main" val="1308754123"/>
                    </a:ext>
                  </a:extLst>
                </a:gridCol>
              </a:tblGrid>
              <a:tr h="552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104562"/>
                          </a:solidFill>
                          <a:effectLst/>
                        </a:rPr>
                        <a:t>Do you need help with…</a:t>
                      </a:r>
                      <a:r>
                        <a:rPr lang="en-US" sz="700" dirty="0">
                          <a:solidFill>
                            <a:srgbClr val="104562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1045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5" marR="449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474928"/>
                  </a:ext>
                </a:extLst>
              </a:tr>
              <a:tr h="86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7098"/>
                          </a:solidFill>
                          <a:effectLst/>
                        </a:rPr>
                        <a:t>Feelings of anxiety, depression and overwhelm • Suicidal thoughts yourself or others • Relationship difficulties• Family dynamics • Information and support with mental health/illness • Homelessness • Trauma • Loneliness • Substance Use • Bullying • Discrimination • Financial problems • Issues affecting youth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217098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21709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21709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5" marR="4494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0684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C9F941B-E62A-4F5D-BE27-44CC7EF4F84C}"/>
              </a:ext>
            </a:extLst>
          </p:cNvPr>
          <p:cNvSpPr txBox="1"/>
          <p:nvPr/>
        </p:nvSpPr>
        <p:spPr>
          <a:xfrm>
            <a:off x="3642981" y="3516923"/>
            <a:ext cx="4915699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9" b="1" dirty="0">
                <a:solidFill>
                  <a:schemeClr val="bg1"/>
                </a:solidFill>
              </a:rPr>
              <a:t>Talk with the Regional Crisis Call Center!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A54C8-5DF4-45AF-9C74-D08EFE86A368}"/>
              </a:ext>
            </a:extLst>
          </p:cNvPr>
          <p:cNvSpPr txBox="1"/>
          <p:nvPr/>
        </p:nvSpPr>
        <p:spPr>
          <a:xfrm>
            <a:off x="3855754" y="3852629"/>
            <a:ext cx="4490154" cy="62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91" dirty="0">
                <a:solidFill>
                  <a:schemeClr val="bg1"/>
                </a:solidFill>
              </a:rPr>
              <a:t>Talk with an empathic person who cares about you</a:t>
            </a:r>
          </a:p>
          <a:p>
            <a:pPr algn="ctr">
              <a:lnSpc>
                <a:spcPct val="107000"/>
              </a:lnSpc>
            </a:pPr>
            <a:r>
              <a:rPr lang="en-US" sz="1091" dirty="0">
                <a:solidFill>
                  <a:schemeClr val="bg1"/>
                </a:solidFill>
              </a:rPr>
              <a:t>Find referrals to mental health and other community services</a:t>
            </a:r>
          </a:p>
          <a:p>
            <a:pPr algn="ctr">
              <a:lnSpc>
                <a:spcPct val="107000"/>
              </a:lnSpc>
            </a:pPr>
            <a:r>
              <a:rPr lang="en-US" sz="1091" dirty="0">
                <a:solidFill>
                  <a:schemeClr val="bg1"/>
                </a:solidFill>
              </a:rPr>
              <a:t>Get ideas and tips about how to help someone you’re concerned about</a:t>
            </a:r>
            <a:endParaRPr lang="en-US" sz="109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8D759B-069D-40CF-BA72-63139AAD821B}"/>
              </a:ext>
            </a:extLst>
          </p:cNvPr>
          <p:cNvSpPr/>
          <p:nvPr/>
        </p:nvSpPr>
        <p:spPr>
          <a:xfrm>
            <a:off x="3554626" y="3133259"/>
            <a:ext cx="5092409" cy="202180"/>
          </a:xfrm>
          <a:prstGeom prst="rect">
            <a:avLst/>
          </a:prstGeom>
          <a:solidFill>
            <a:srgbClr val="1BB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A63B1-289B-4F7C-9E41-89F2FEFC1FBD}"/>
              </a:ext>
            </a:extLst>
          </p:cNvPr>
          <p:cNvSpPr txBox="1"/>
          <p:nvPr/>
        </p:nvSpPr>
        <p:spPr>
          <a:xfrm>
            <a:off x="3574043" y="4929207"/>
            <a:ext cx="5092409" cy="87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9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safe place to share your thoughts, feelings and experiences.</a:t>
            </a:r>
            <a:endParaRPr lang="en-US" sz="955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9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warm space to weigh out your options and needs. </a:t>
            </a:r>
            <a:endParaRPr lang="en-US" sz="955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9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and referral to additional care post-call.</a:t>
            </a:r>
          </a:p>
          <a:p>
            <a:pPr algn="ctr">
              <a:lnSpc>
                <a:spcPct val="107000"/>
              </a:lnSpc>
            </a:pPr>
            <a:r>
              <a:rPr lang="en-US" sz="9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 planning when you are struggling with suicidal thoughts.</a:t>
            </a:r>
          </a:p>
          <a:p>
            <a:pPr algn="ctr">
              <a:lnSpc>
                <a:spcPct val="107000"/>
              </a:lnSpc>
            </a:pPr>
            <a:r>
              <a:rPr lang="en-US" sz="9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Someone to listen when you feel most alone. </a:t>
            </a:r>
            <a:endParaRPr lang="en-US" sz="955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B33FC-CFDE-4B86-8A83-8771E7931095}"/>
              </a:ext>
            </a:extLst>
          </p:cNvPr>
          <p:cNvSpPr txBox="1"/>
          <p:nvPr/>
        </p:nvSpPr>
        <p:spPr>
          <a:xfrm>
            <a:off x="3731336" y="4597021"/>
            <a:ext cx="4915699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9" b="1" dirty="0">
                <a:solidFill>
                  <a:schemeClr val="bg1"/>
                </a:solidFill>
              </a:rPr>
              <a:t>What to expect when you call: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CB4E2-5839-45FD-A2D3-3F6478658A8E}"/>
              </a:ext>
            </a:extLst>
          </p:cNvPr>
          <p:cNvSpPr txBox="1"/>
          <p:nvPr/>
        </p:nvSpPr>
        <p:spPr>
          <a:xfrm>
            <a:off x="3642981" y="6226552"/>
            <a:ext cx="49156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bg1"/>
                </a:solidFill>
              </a:rPr>
              <a:t>You can learn more about PRS CrisisLink at www.prsinc.org/crisislink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E71B2-26D0-4960-BBF8-71890CBE3E9B}"/>
              </a:ext>
            </a:extLst>
          </p:cNvPr>
          <p:cNvCxnSpPr/>
          <p:nvPr/>
        </p:nvCxnSpPr>
        <p:spPr>
          <a:xfrm>
            <a:off x="4693227" y="4929207"/>
            <a:ext cx="2997378" cy="0"/>
          </a:xfrm>
          <a:prstGeom prst="line">
            <a:avLst/>
          </a:prstGeom>
          <a:ln>
            <a:solidFill>
              <a:srgbClr val="1BB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68602-324C-48C5-8C4E-75A1D6833FB3}"/>
              </a:ext>
            </a:extLst>
          </p:cNvPr>
          <p:cNvCxnSpPr>
            <a:cxnSpLocks/>
          </p:cNvCxnSpPr>
          <p:nvPr/>
        </p:nvCxnSpPr>
        <p:spPr>
          <a:xfrm>
            <a:off x="4109738" y="3852629"/>
            <a:ext cx="3996503" cy="0"/>
          </a:xfrm>
          <a:prstGeom prst="line">
            <a:avLst/>
          </a:prstGeom>
          <a:ln>
            <a:solidFill>
              <a:srgbClr val="1BB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6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D637-8248-4D45-9B0D-E44FA4D9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RACSB interface with 988?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D46C-10E1-484B-B4F2-97704CBE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Emergency Services staff are regularly providing the number to individuals who call in crisis</a:t>
            </a:r>
          </a:p>
          <a:p>
            <a:r>
              <a:rPr lang="en-US" dirty="0"/>
              <a:t>Outpatient/Case management/Sunshine Lady House and other programs have all been encouraged to utilize this number</a:t>
            </a:r>
          </a:p>
          <a:p>
            <a:r>
              <a:rPr lang="en-US" dirty="0"/>
              <a:t>Two way integration where the call center also refers back to RACSB to provide ongoing care</a:t>
            </a:r>
          </a:p>
          <a:p>
            <a:r>
              <a:rPr lang="en-US" dirty="0"/>
              <a:t>RACSB staff are involved in the implementation of a triage system that will tie in 988, Step-VA, Marcus Alert, regional mobile crisis programs, local mobile crisis and our Emergency Services Team.  </a:t>
            </a:r>
          </a:p>
        </p:txBody>
      </p:sp>
    </p:spTree>
    <p:extLst>
      <p:ext uri="{BB962C8B-B14F-4D97-AF65-F5344CB8AC3E}">
        <p14:creationId xmlns:p14="http://schemas.microsoft.com/office/powerpoint/2010/main" val="241683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0292-D2D0-4FA5-89A1-7E8BCB00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call center stats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77D09F-7393-4584-8555-A8944741D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111840"/>
              </p:ext>
            </p:extLst>
          </p:nvPr>
        </p:nvGraphicFramePr>
        <p:xfrm>
          <a:off x="1716834" y="1873188"/>
          <a:ext cx="8616776" cy="3128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8574">
                  <a:extLst>
                    <a:ext uri="{9D8B030D-6E8A-4147-A177-3AD203B41FA5}">
                      <a16:colId xmlns:a16="http://schemas.microsoft.com/office/drawing/2014/main" val="2012769552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1808639554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2557584759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4004244016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491961404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3255909889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3109994487"/>
                    </a:ext>
                  </a:extLst>
                </a:gridCol>
              </a:tblGrid>
              <a:tr h="52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calls offered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February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March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July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0230097"/>
                  </a:ext>
                </a:extLst>
              </a:tr>
              <a:tr h="521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Rapp A-Caroline 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&lt;6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&lt;6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&lt;6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&lt;6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 data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371702"/>
                  </a:ext>
                </a:extLst>
              </a:tr>
              <a:tr h="521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Rapp A-Fredericksburg 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&lt;6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4190892"/>
                  </a:ext>
                </a:extLst>
              </a:tr>
              <a:tr h="521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Rapp A-King George 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&lt;6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 data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&lt;6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&lt;6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&lt;6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 data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094427"/>
                  </a:ext>
                </a:extLst>
              </a:tr>
              <a:tr h="521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Rapp A-Spotsylvania 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8459241"/>
                  </a:ext>
                </a:extLst>
              </a:tr>
              <a:tr h="521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Rapp A-Stafford 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11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8B37-DA87-4126-AE73-B110981D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B734-0B40-4810-98CF-F9F8BDC70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crisis, Virginians utilized: </a:t>
            </a:r>
          </a:p>
          <a:p>
            <a:pPr lvl="1"/>
            <a:r>
              <a:rPr lang="en-US" dirty="0"/>
              <a:t>Emergency Services 24 hour crisis line at all 40 CSBs</a:t>
            </a:r>
          </a:p>
          <a:p>
            <a:pPr lvl="2"/>
            <a:r>
              <a:rPr lang="en-US" dirty="0"/>
              <a:t>RACSB’s number: (540) 373-6876</a:t>
            </a:r>
          </a:p>
          <a:p>
            <a:pPr lvl="1"/>
            <a:r>
              <a:rPr lang="en-US" dirty="0"/>
              <a:t>National Suicide Hotline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4EC4A-EA39-44A1-8CDB-E4543119D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833" y="2781300"/>
            <a:ext cx="2705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Virginia - Cities and Roads - GIS Geography">
            <a:extLst>
              <a:ext uri="{FF2B5EF4-FFF2-40B4-BE49-F238E27FC236}">
                <a16:creationId xmlns:a16="http://schemas.microsoft.com/office/drawing/2014/main" id="{7CBD0BA7-72FC-443B-A482-CAAEFE8E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699126"/>
            <a:ext cx="10877006" cy="54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6AE382-EC75-4A90-88C7-423765A6FEFD}"/>
              </a:ext>
            </a:extLst>
          </p:cNvPr>
          <p:cNvSpPr txBox="1">
            <a:spLocks/>
          </p:cNvSpPr>
          <p:nvPr/>
        </p:nvSpPr>
        <p:spPr>
          <a:xfrm>
            <a:off x="574943" y="2127400"/>
            <a:ext cx="2792409" cy="2603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So begins STEP-VA/Project Bravo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A9057-9D43-48AB-BD04-450D56F8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71" y="152772"/>
            <a:ext cx="8229600" cy="6144193"/>
          </a:xfrm>
          <a:prstGeom prst="rect">
            <a:avLst/>
          </a:prstGeom>
          <a:ln>
            <a:solidFill>
              <a:srgbClr val="10456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D24637-B749-4980-8331-174F1AF9AE16}"/>
              </a:ext>
            </a:extLst>
          </p:cNvPr>
          <p:cNvSpPr/>
          <p:nvPr/>
        </p:nvSpPr>
        <p:spPr>
          <a:xfrm>
            <a:off x="6840071" y="860612"/>
            <a:ext cx="1981200" cy="1552072"/>
          </a:xfrm>
          <a:prstGeom prst="rect">
            <a:avLst/>
          </a:prstGeom>
          <a:noFill/>
          <a:ln w="38100">
            <a:solidFill>
              <a:srgbClr val="F37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86AF5-9EAC-4458-8BC7-7C317ED25FEE}"/>
              </a:ext>
            </a:extLst>
          </p:cNvPr>
          <p:cNvSpPr/>
          <p:nvPr/>
        </p:nvSpPr>
        <p:spPr>
          <a:xfrm>
            <a:off x="7727577" y="4455581"/>
            <a:ext cx="1981200" cy="1552072"/>
          </a:xfrm>
          <a:prstGeom prst="rect">
            <a:avLst/>
          </a:prstGeom>
          <a:noFill/>
          <a:ln w="38100">
            <a:solidFill>
              <a:srgbClr val="F37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unted high-tech sector not solution to Israel&amp;#39;s economic problems, book  says | The Times of Israel">
            <a:extLst>
              <a:ext uri="{FF2B5EF4-FFF2-40B4-BE49-F238E27FC236}">
                <a16:creationId xmlns:a16="http://schemas.microsoft.com/office/drawing/2014/main" id="{E38E7657-8868-4112-A91F-1FE9BABA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p of Virginia - Cities and Roads - GIS Geography">
            <a:extLst>
              <a:ext uri="{FF2B5EF4-FFF2-40B4-BE49-F238E27FC236}">
                <a16:creationId xmlns:a16="http://schemas.microsoft.com/office/drawing/2014/main" id="{7CBD0BA7-72FC-443B-A482-CAAEFE8E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699126"/>
            <a:ext cx="10877006" cy="54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6AE382-EC75-4A90-88C7-423765A6FEFD}"/>
              </a:ext>
            </a:extLst>
          </p:cNvPr>
          <p:cNvSpPr txBox="1">
            <a:spLocks/>
          </p:cNvSpPr>
          <p:nvPr/>
        </p:nvSpPr>
        <p:spPr>
          <a:xfrm>
            <a:off x="326249" y="2055632"/>
            <a:ext cx="1524643" cy="812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STEP-</a:t>
            </a:r>
          </a:p>
          <a:p>
            <a:pPr algn="ctr"/>
            <a:r>
              <a:rPr lang="en-US" dirty="0">
                <a:latin typeface="Abadi" panose="020B0604020104020204" pitchFamily="34" charset="0"/>
              </a:rPr>
              <a:t>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7E4D9-47A3-45AB-B2D4-1B56E8A1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718" y="424824"/>
            <a:ext cx="10029825" cy="5734050"/>
          </a:xfrm>
          <a:prstGeom prst="rect">
            <a:avLst/>
          </a:prstGeom>
          <a:ln>
            <a:solidFill>
              <a:srgbClr val="10456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6C76AE-28C5-43E0-9EB1-FEAF2841586B}"/>
              </a:ext>
            </a:extLst>
          </p:cNvPr>
          <p:cNvSpPr/>
          <p:nvPr/>
        </p:nvSpPr>
        <p:spPr>
          <a:xfrm>
            <a:off x="2088776" y="2277035"/>
            <a:ext cx="9776975" cy="1819836"/>
          </a:xfrm>
          <a:prstGeom prst="rect">
            <a:avLst/>
          </a:prstGeom>
          <a:noFill/>
          <a:ln w="38100">
            <a:solidFill>
              <a:srgbClr val="F37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D1DE2-5E4A-4D90-B931-11A26913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504"/>
            <a:ext cx="12192000" cy="4655268"/>
          </a:xfrm>
          <a:prstGeom prst="rect">
            <a:avLst/>
          </a:prstGeom>
          <a:ln>
            <a:solidFill>
              <a:srgbClr val="10456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5FF4F-D907-4116-B223-7767C6CDA818}"/>
              </a:ext>
            </a:extLst>
          </p:cNvPr>
          <p:cNvSpPr/>
          <p:nvPr/>
        </p:nvSpPr>
        <p:spPr>
          <a:xfrm>
            <a:off x="566055" y="1915886"/>
            <a:ext cx="2760617" cy="3657606"/>
          </a:xfrm>
          <a:prstGeom prst="rect">
            <a:avLst/>
          </a:prstGeom>
          <a:noFill/>
          <a:ln w="57150">
            <a:solidFill>
              <a:srgbClr val="F37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474F3-873F-4359-B415-CB1ED95A4EE6}"/>
              </a:ext>
            </a:extLst>
          </p:cNvPr>
          <p:cNvSpPr txBox="1">
            <a:spLocks/>
          </p:cNvSpPr>
          <p:nvPr/>
        </p:nvSpPr>
        <p:spPr>
          <a:xfrm>
            <a:off x="705393" y="424433"/>
            <a:ext cx="6907764" cy="812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badi" panose="020B0604020104020204" pitchFamily="34" charset="0"/>
              </a:rPr>
              <a:t>Crisis Now Model</a:t>
            </a:r>
          </a:p>
        </p:txBody>
      </p:sp>
    </p:spTree>
    <p:extLst>
      <p:ext uri="{BB962C8B-B14F-4D97-AF65-F5344CB8AC3E}">
        <p14:creationId xmlns:p14="http://schemas.microsoft.com/office/powerpoint/2010/main" val="325269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unted high-tech sector not solution to Israel&amp;#39;s economic problems, book  says | The Times of Israel">
            <a:extLst>
              <a:ext uri="{FF2B5EF4-FFF2-40B4-BE49-F238E27FC236}">
                <a16:creationId xmlns:a16="http://schemas.microsoft.com/office/drawing/2014/main" id="{54805AC9-061F-4999-BF2E-CBD3CD28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2A042B-F9AD-499E-B47C-9B5D12456BD5}"/>
              </a:ext>
            </a:extLst>
          </p:cNvPr>
          <p:cNvSpPr txBox="1">
            <a:spLocks/>
          </p:cNvSpPr>
          <p:nvPr/>
        </p:nvSpPr>
        <p:spPr>
          <a:xfrm>
            <a:off x="705393" y="424433"/>
            <a:ext cx="7994470" cy="812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badi" panose="020B0604020104020204" pitchFamily="34" charset="0"/>
              </a:rPr>
              <a:t>High Tech Crisis Call Centers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CCC364-BFC9-4CC8-97B1-B31D313646E6}"/>
              </a:ext>
            </a:extLst>
          </p:cNvPr>
          <p:cNvCxnSpPr>
            <a:cxnSpLocks/>
          </p:cNvCxnSpPr>
          <p:nvPr/>
        </p:nvCxnSpPr>
        <p:spPr>
          <a:xfrm>
            <a:off x="7759337" y="757647"/>
            <a:ext cx="3526974" cy="0"/>
          </a:xfrm>
          <a:prstGeom prst="line">
            <a:avLst/>
          </a:prstGeom>
          <a:ln>
            <a:solidFill>
              <a:srgbClr val="104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97CBA7-C4BB-4011-96A8-D3B72E725A42}"/>
              </a:ext>
            </a:extLst>
          </p:cNvPr>
          <p:cNvSpPr txBox="1"/>
          <p:nvPr/>
        </p:nvSpPr>
        <p:spPr>
          <a:xfrm>
            <a:off x="705393" y="1589540"/>
            <a:ext cx="107812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Unified Data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Management of the flow of the crisis system</a:t>
            </a:r>
            <a:r>
              <a:rPr lang="en-US" sz="2400" dirty="0"/>
              <a:t>, triaging out calls which do not need a response and bringing in the National Suicide Prevention Lifeline/988 volume into a system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Dispatch Capability </a:t>
            </a:r>
            <a:r>
              <a:rPr lang="en-US" sz="2400" dirty="0"/>
              <a:t>(real time oversight of responses for mobile teams, dispatching based on proximity and specialty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Outpatient </a:t>
            </a:r>
            <a:r>
              <a:rPr lang="en-US" sz="2400" b="1" dirty="0"/>
              <a:t>Appointment Scheduling </a:t>
            </a:r>
            <a:r>
              <a:rPr lang="en-US" sz="2400" dirty="0"/>
              <a:t>(care post call)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Engagement of Care Navigators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In-patient and Crisis Stabilization </a:t>
            </a:r>
            <a:r>
              <a:rPr lang="en-US" sz="2400" b="1" dirty="0"/>
              <a:t>Bed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Access to up-to-date information and referrals </a:t>
            </a:r>
            <a:r>
              <a:rPr lang="en-US" sz="2400" dirty="0"/>
              <a:t>for public mental health and private provider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045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9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D88DC7-B2BC-44D6-B05C-94F86A77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2A042B-F9AD-499E-B47C-9B5D12456BD5}"/>
              </a:ext>
            </a:extLst>
          </p:cNvPr>
          <p:cNvSpPr txBox="1">
            <a:spLocks/>
          </p:cNvSpPr>
          <p:nvPr/>
        </p:nvSpPr>
        <p:spPr>
          <a:xfrm>
            <a:off x="705393" y="424433"/>
            <a:ext cx="6907764" cy="812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badi" panose="020B0604020104020204" pitchFamily="34" charset="0"/>
              </a:rPr>
              <a:t>Marcus Alert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CCC364-BFC9-4CC8-97B1-B31D313646E6}"/>
              </a:ext>
            </a:extLst>
          </p:cNvPr>
          <p:cNvCxnSpPr/>
          <p:nvPr/>
        </p:nvCxnSpPr>
        <p:spPr>
          <a:xfrm>
            <a:off x="4406540" y="757647"/>
            <a:ext cx="6879771" cy="0"/>
          </a:xfrm>
          <a:prstGeom prst="line">
            <a:avLst/>
          </a:prstGeom>
          <a:ln>
            <a:solidFill>
              <a:srgbClr val="104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97CBA7-C4BB-4011-96A8-D3B72E725A42}"/>
              </a:ext>
            </a:extLst>
          </p:cNvPr>
          <p:cNvSpPr txBox="1"/>
          <p:nvPr/>
        </p:nvSpPr>
        <p:spPr>
          <a:xfrm>
            <a:off x="705393" y="1589540"/>
            <a:ext cx="107812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“</a:t>
            </a:r>
            <a:r>
              <a:rPr lang="en-US" sz="2400" b="1" dirty="0"/>
              <a:t>MARCUS Alert system</a:t>
            </a:r>
            <a:r>
              <a:rPr lang="en-US" sz="2400" dirty="0"/>
              <a:t>” is defined as a set of protocols to</a:t>
            </a:r>
            <a:r>
              <a:rPr lang="en-US" sz="2000" dirty="0"/>
              <a:t>:</a:t>
            </a:r>
          </a:p>
          <a:p>
            <a:endParaRPr lang="en-US" sz="2000" dirty="0">
              <a:solidFill>
                <a:srgbClr val="104561"/>
              </a:solidFill>
            </a:endParaRPr>
          </a:p>
          <a:p>
            <a:pPr marL="514350" indent="-514350">
              <a:buAutoNum type="romanLcParenBoth"/>
            </a:pPr>
            <a:r>
              <a:rPr lang="en-US" sz="2000" b="1" dirty="0">
                <a:solidFill>
                  <a:srgbClr val="F37247"/>
                </a:solidFill>
              </a:rPr>
              <a:t>initiate a behavioral health response </a:t>
            </a:r>
            <a:r>
              <a:rPr lang="en-US" sz="2000" dirty="0"/>
              <a:t>to a behavioral health crisis, including for individuals experiencing a behavioral health crisis secondary to mental illness, substance abuse, developmental disabilities, or any combination thereof; </a:t>
            </a:r>
          </a:p>
          <a:p>
            <a:pPr marL="514350" indent="-514350">
              <a:buAutoNum type="romanLcParenBoth"/>
            </a:pPr>
            <a:r>
              <a:rPr lang="en-US" sz="2000" b="1" dirty="0">
                <a:solidFill>
                  <a:srgbClr val="F37247"/>
                </a:solidFill>
              </a:rPr>
              <a:t>divert</a:t>
            </a:r>
            <a:r>
              <a:rPr lang="en-US" sz="2000" dirty="0">
                <a:solidFill>
                  <a:srgbClr val="104561"/>
                </a:solidFill>
              </a:rPr>
              <a:t> </a:t>
            </a:r>
            <a:r>
              <a:rPr lang="en-US" sz="2000" dirty="0"/>
              <a:t>such individuals to the behavioral health or developmental services system whenever feasible; and </a:t>
            </a:r>
          </a:p>
          <a:p>
            <a:pPr marL="514350" indent="-514350">
              <a:buAutoNum type="romanLcParenBoth"/>
            </a:pPr>
            <a:r>
              <a:rPr lang="en-US" sz="2000" b="1" dirty="0">
                <a:solidFill>
                  <a:srgbClr val="F37247"/>
                </a:solidFill>
              </a:rPr>
              <a:t>facilitate a specialized response </a:t>
            </a:r>
            <a:r>
              <a:rPr lang="en-US" sz="2000" dirty="0"/>
              <a:t>in accordance with § 9.1-193 (note: this is the law enforcement-based response) when diversion is not feasible.</a:t>
            </a:r>
          </a:p>
          <a:p>
            <a:pPr marL="514350" indent="-514350">
              <a:buAutoNum type="romanLcParenBoth"/>
            </a:pPr>
            <a:endParaRPr lang="en-US" sz="2000" dirty="0">
              <a:solidFill>
                <a:srgbClr val="104561"/>
              </a:solidFill>
            </a:endParaRPr>
          </a:p>
          <a:p>
            <a:r>
              <a:rPr lang="en-US" sz="2000" dirty="0"/>
              <a:t>***Establishes the Call Center Fund through a cellphone tax generating $8-9 million annually for call center funding***</a:t>
            </a:r>
          </a:p>
        </p:txBody>
      </p:sp>
    </p:spTree>
    <p:extLst>
      <p:ext uri="{BB962C8B-B14F-4D97-AF65-F5344CB8AC3E}">
        <p14:creationId xmlns:p14="http://schemas.microsoft.com/office/powerpoint/2010/main" val="8038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621CB-730F-4712-BCE9-AE0B948D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55" y="78378"/>
            <a:ext cx="8955569" cy="6695666"/>
          </a:xfrm>
          <a:prstGeom prst="rect">
            <a:avLst/>
          </a:prstGeom>
          <a:ln>
            <a:solidFill>
              <a:srgbClr val="207199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B97AC7-E7D9-4C05-9E11-60DB1686CA63}"/>
              </a:ext>
            </a:extLst>
          </p:cNvPr>
          <p:cNvSpPr txBox="1">
            <a:spLocks/>
          </p:cNvSpPr>
          <p:nvPr/>
        </p:nvSpPr>
        <p:spPr>
          <a:xfrm>
            <a:off x="458155" y="2115313"/>
            <a:ext cx="2098767" cy="22578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Marcus </a:t>
            </a:r>
          </a:p>
          <a:p>
            <a:pPr algn="ctr"/>
            <a:r>
              <a:rPr lang="en-US" b="1" dirty="0">
                <a:latin typeface="+mn-lt"/>
              </a:rPr>
              <a:t>Alert</a:t>
            </a:r>
          </a:p>
        </p:txBody>
      </p:sp>
    </p:spTree>
    <p:extLst>
      <p:ext uri="{BB962C8B-B14F-4D97-AF65-F5344CB8AC3E}">
        <p14:creationId xmlns:p14="http://schemas.microsoft.com/office/powerpoint/2010/main" val="285707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D88DC7-B2BC-44D6-B05C-94F86A77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2A042B-F9AD-499E-B47C-9B5D12456BD5}"/>
              </a:ext>
            </a:extLst>
          </p:cNvPr>
          <p:cNvSpPr txBox="1">
            <a:spLocks/>
          </p:cNvSpPr>
          <p:nvPr/>
        </p:nvSpPr>
        <p:spPr>
          <a:xfrm>
            <a:off x="109809" y="2115313"/>
            <a:ext cx="2098767" cy="22578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456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Marcus </a:t>
            </a:r>
          </a:p>
          <a:p>
            <a:pPr algn="ctr"/>
            <a:r>
              <a:rPr lang="en-US" b="1" dirty="0">
                <a:latin typeface="+mn-lt"/>
              </a:rPr>
              <a:t>Alert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CCC364-BFC9-4CC8-97B1-B31D313646E6}"/>
              </a:ext>
            </a:extLst>
          </p:cNvPr>
          <p:cNvCxnSpPr/>
          <p:nvPr/>
        </p:nvCxnSpPr>
        <p:spPr>
          <a:xfrm>
            <a:off x="4406540" y="757647"/>
            <a:ext cx="6879771" cy="0"/>
          </a:xfrm>
          <a:prstGeom prst="line">
            <a:avLst/>
          </a:prstGeom>
          <a:ln>
            <a:solidFill>
              <a:srgbClr val="104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82F819-E7C4-4001-B202-34C089BC1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85" y="322218"/>
            <a:ext cx="9658341" cy="5843996"/>
          </a:xfrm>
          <a:prstGeom prst="rect">
            <a:avLst/>
          </a:prstGeom>
          <a:ln>
            <a:solidFill>
              <a:srgbClr val="104561"/>
            </a:solidFill>
          </a:ln>
        </p:spPr>
      </p:pic>
    </p:spTree>
    <p:extLst>
      <p:ext uri="{BB962C8B-B14F-4D97-AF65-F5344CB8AC3E}">
        <p14:creationId xmlns:p14="http://schemas.microsoft.com/office/powerpoint/2010/main" val="2134886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5340</TotalTime>
  <Words>727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</vt:lpstr>
      <vt:lpstr>-apple-system</vt:lpstr>
      <vt:lpstr>Arial</vt:lpstr>
      <vt:lpstr>Calibri</vt:lpstr>
      <vt:lpstr>Symbol</vt:lpstr>
      <vt:lpstr>Times New Roman</vt:lpstr>
      <vt:lpstr>Trebuchet MS</vt:lpstr>
      <vt:lpstr>Tw Cen MT</vt:lpstr>
      <vt:lpstr>Circuit</vt:lpstr>
      <vt:lpstr>Who ya gonna call? 988 Regional call center</vt:lpstr>
      <vt:lpstr>Historically…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9-8-8</vt:lpstr>
      <vt:lpstr>How did Virginia respond to the call for 988 </vt:lpstr>
      <vt:lpstr>PowerPoint Presentation</vt:lpstr>
      <vt:lpstr>How does RACSB interface with 988? </vt:lpstr>
      <vt:lpstr>Regional call center stats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988 &amp; PRS CrisisLink</dc:title>
  <dc:creator>Laura Mayer</dc:creator>
  <cp:lastModifiedBy>Jacqueline Kobuchi</cp:lastModifiedBy>
  <cp:revision>36</cp:revision>
  <dcterms:created xsi:type="dcterms:W3CDTF">2020-12-01T00:40:37Z</dcterms:created>
  <dcterms:modified xsi:type="dcterms:W3CDTF">2022-08-16T16:30:41Z</dcterms:modified>
</cp:coreProperties>
</file>