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notesMasterIdLst>
    <p:notesMasterId r:id="rId21"/>
  </p:notesMasterIdLst>
  <p:sldIdLst>
    <p:sldId id="256" r:id="rId2"/>
    <p:sldId id="272" r:id="rId3"/>
    <p:sldId id="273" r:id="rId4"/>
    <p:sldId id="265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7" r:id="rId13"/>
    <p:sldId id="268" r:id="rId14"/>
    <p:sldId id="271" r:id="rId15"/>
    <p:sldId id="269" r:id="rId16"/>
    <p:sldId id="270" r:id="rId17"/>
    <p:sldId id="274" r:id="rId18"/>
    <p:sldId id="277" r:id="rId19"/>
    <p:sldId id="278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E38"/>
    <a:srgbClr val="E64F63"/>
    <a:srgbClr val="752354"/>
    <a:srgbClr val="7297AC"/>
    <a:srgbClr val="28D0D5"/>
    <a:srgbClr val="148C95"/>
    <a:srgbClr val="15A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ACSBFILE\Shared\Administration\BUDGET\FY2025\Budget%20Working%20Session%20Files\00-FY25%20Consolidated%20Budg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RACSBFILE\Shared\Administration\BUDGET\FY2027\Budget%20Presentation\FY2027%20charts%20for%20presentation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RACSBFILE\Shared\Administration\BUDGET\FY2027\Budget%20Presentation\FY2027%20charts%20for%20present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FY 2025 Budget Allocation</a:t>
            </a:r>
          </a:p>
        </c:rich>
      </c:tx>
      <c:layout>
        <c:manualLayout>
          <c:xMode val="edge"/>
          <c:yMode val="edge"/>
          <c:x val="0.26665686237129588"/>
          <c:y val="2.5641025641025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'Presentation Figures'!$C$22</c15:sqref>
                        </c15:formulaRef>
                      </c:ext>
                    </c:extLst>
                    <c:strCache>
                      <c:ptCount val="1"/>
                      <c:pt idx="0">
                        <c:v>FY23 Actual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rgbClr val="E64F6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12AC-424D-AFCC-98C97E52815B}"/>
                    </c:ext>
                  </c:extLst>
                </c:dPt>
                <c:dPt>
                  <c:idx val="1"/>
                  <c:bubble3D val="0"/>
                  <c:spPr>
                    <a:solidFill>
                      <a:srgbClr val="B4DFE5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12AC-424D-AFCC-98C97E52815B}"/>
                    </c:ext>
                  </c:extLst>
                </c:dPt>
                <c:dPt>
                  <c:idx val="2"/>
                  <c:bubble3D val="0"/>
                  <c:spPr>
                    <a:solidFill>
                      <a:srgbClr val="28D0D5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12AC-424D-AFCC-98C97E52815B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12AC-424D-AFCC-98C97E52815B}"/>
                    </c:ext>
                  </c:extLst>
                </c:dPt>
                <c:dLbls>
                  <c:dLbl>
                    <c:idx val="1"/>
                    <c:layout>
                      <c:manualLayout>
                        <c:x val="-0.10042578011081948"/>
                        <c:y val="0.1807600612423447"/>
                      </c:manualLayout>
                    </c:layout>
                    <c:spPr>
                      <a:noFill/>
                      <a:ln>
                        <a:solidFill>
                          <a:sysClr val="window" lastClr="FFFFFF"/>
                        </a:solidFill>
                      </a:ln>
                      <a:effectLst/>
                    </c:spPr>
                    <c:txPr>
                      <a:bodyPr rot="0" spcFirstLastPara="1" vertOverflow="ellipsis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900" b="0" i="0" u="none" strike="noStrike" kern="1200" baseline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showLegendKey val="0"/>
                    <c:showVal val="0"/>
                    <c:showCatName val="1"/>
                    <c:showSerName val="0"/>
                    <c:showPercent val="1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C-12AC-424D-AFCC-98C97E52815B}"/>
                      </c:ext>
                    </c:extLst>
                  </c:dLbl>
                  <c:spPr>
                    <a:noFill/>
                    <a:ln>
                      <a:solidFill>
                        <a:schemeClr val="bg1"/>
                      </a:solidFill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1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('Presentation Figures'!$B$24:$B$26,'Presentation Figures'!$B$28)</c15:sqref>
                        </c15:formulaRef>
                      </c:ext>
                    </c:extLst>
                    <c:strCache>
                      <c:ptCount val="4"/>
                      <c:pt idx="0">
                        <c:v>Mental Health</c:v>
                      </c:pt>
                      <c:pt idx="1">
                        <c:v>Developmental Services</c:v>
                      </c:pt>
                      <c:pt idx="2">
                        <c:v>Substance Abuse</c:v>
                      </c:pt>
                      <c:pt idx="3">
                        <c:v>Other Programs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('Presentation Figures'!$C$24:$C$26,'Presentation Figures'!$C$28)</c15:sqref>
                        </c15:formulaRef>
                      </c:ext>
                    </c:extLst>
                    <c:numCache>
                      <c:formatCode>#,##0</c:formatCode>
                      <c:ptCount val="4"/>
                      <c:pt idx="0">
                        <c:v>18547508.349999998</c:v>
                      </c:pt>
                      <c:pt idx="1">
                        <c:v>23934991.27</c:v>
                      </c:pt>
                      <c:pt idx="2">
                        <c:v>3981249.7699999996</c:v>
                      </c:pt>
                      <c:pt idx="3">
                        <c:v>5051176.3600000003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12AC-424D-AFCC-98C97E52815B}"/>
                  </c:ext>
                </c:extLst>
              </c15:ser>
            </c15:filteredPieSeries>
            <c15:filteredPi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'Presentation Figures'!$D$22</c15:sqref>
                        </c15:formulaRef>
                      </c:ext>
                    </c:extLst>
                    <c:strCache>
                      <c:ptCount val="1"/>
                      <c:pt idx="0">
                        <c:v>FY24 Budget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3-12AC-424D-AFCC-98C97E52815B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5-12AC-424D-AFCC-98C97E52815B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7-12AC-424D-AFCC-98C97E52815B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9-12AC-424D-AFCC-98C97E52815B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1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('Presentation Figures'!$B$24:$B$26,'Presentation Figures'!$B$28)</c15:sqref>
                        </c15:formulaRef>
                      </c:ext>
                    </c:extLst>
                    <c:strCache>
                      <c:ptCount val="4"/>
                      <c:pt idx="0">
                        <c:v>Mental Health</c:v>
                      </c:pt>
                      <c:pt idx="1">
                        <c:v>Developmental Services</c:v>
                      </c:pt>
                      <c:pt idx="2">
                        <c:v>Substance Abuse</c:v>
                      </c:pt>
                      <c:pt idx="3">
                        <c:v>Other Programs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('Presentation Figures'!$D$24:$D$26,'Presentation Figures'!$D$28)</c15:sqref>
                        </c15:formulaRef>
                      </c:ext>
                    </c:extLst>
                    <c:numCache>
                      <c:formatCode>#,##0</c:formatCode>
                      <c:ptCount val="4"/>
                      <c:pt idx="0">
                        <c:v>19003758</c:v>
                      </c:pt>
                      <c:pt idx="1">
                        <c:v>23694290</c:v>
                      </c:pt>
                      <c:pt idx="2">
                        <c:v>4319302</c:v>
                      </c:pt>
                      <c:pt idx="3">
                        <c:v>5817577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12AC-424D-AFCC-98C97E52815B}"/>
                  </c:ext>
                </c:extLst>
              </c15:ser>
            </c15:filteredPieSeries>
            <c15:filteredPi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'Presentation Figures'!$F$22</c15:sqref>
                        </c15:formulaRef>
                      </c:ext>
                    </c:extLst>
                    <c:strCache>
                      <c:ptCount val="1"/>
                      <c:pt idx="0">
                        <c:v>$ Variance FY24 Budget to FY25 Budget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C-12AC-424D-AFCC-98C97E52815B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E-12AC-424D-AFCC-98C97E52815B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0-12AC-424D-AFCC-98C97E52815B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2-12AC-424D-AFCC-98C97E52815B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1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('Presentation Figures'!$B$24:$B$26,'Presentation Figures'!$B$28)</c15:sqref>
                        </c15:formulaRef>
                      </c:ext>
                    </c:extLst>
                    <c:strCache>
                      <c:ptCount val="4"/>
                      <c:pt idx="0">
                        <c:v>Mental Health</c:v>
                      </c:pt>
                      <c:pt idx="1">
                        <c:v>Developmental Services</c:v>
                      </c:pt>
                      <c:pt idx="2">
                        <c:v>Substance Abuse</c:v>
                      </c:pt>
                      <c:pt idx="3">
                        <c:v>Other Programs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('Presentation Figures'!$F$24:$F$26,'Presentation Figures'!$F$28)</c15:sqref>
                        </c15:formulaRef>
                      </c:ext>
                    </c:extLst>
                    <c:numCache>
                      <c:formatCode>#,##0_);\(#,##0\)</c:formatCode>
                      <c:ptCount val="4"/>
                      <c:pt idx="0">
                        <c:v>4894319.9800000004</c:v>
                      </c:pt>
                      <c:pt idx="1">
                        <c:v>1992462.0285714306</c:v>
                      </c:pt>
                      <c:pt idx="2">
                        <c:v>24659.666666666977</c:v>
                      </c:pt>
                      <c:pt idx="3">
                        <c:v>641689.95666666701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3-12AC-424D-AFCC-98C97E52815B}"/>
                  </c:ext>
                </c:extLst>
              </c15:ser>
            </c15:filteredPieSeries>
            <c15:filteredPi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'Presentation Figures'!$G$22</c15:sqref>
                        </c15:formulaRef>
                      </c:ext>
                    </c:extLst>
                    <c:strCache>
                      <c:ptCount val="1"/>
                      <c:pt idx="0">
                        <c:v>% Variance FY24 Budget to FY25 Budget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5-12AC-424D-AFCC-98C97E52815B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7-12AC-424D-AFCC-98C97E52815B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9-12AC-424D-AFCC-98C97E52815B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B-12AC-424D-AFCC-98C97E52815B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1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('Presentation Figures'!$B$24:$B$26,'Presentation Figures'!$B$28)</c15:sqref>
                        </c15:formulaRef>
                      </c:ext>
                    </c:extLst>
                    <c:strCache>
                      <c:ptCount val="4"/>
                      <c:pt idx="0">
                        <c:v>Mental Health</c:v>
                      </c:pt>
                      <c:pt idx="1">
                        <c:v>Developmental Services</c:v>
                      </c:pt>
                      <c:pt idx="2">
                        <c:v>Substance Abuse</c:v>
                      </c:pt>
                      <c:pt idx="3">
                        <c:v>Other Programs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('Presentation Figures'!$G$24:$G$26,'Presentation Figures'!$G$28)</c15:sqref>
                        </c15:formulaRef>
                      </c:ext>
                    </c:extLst>
                    <c:numCache>
                      <c:formatCode>0%</c:formatCode>
                      <c:ptCount val="4"/>
                      <c:pt idx="0">
                        <c:v>0.25754484876096612</c:v>
                      </c:pt>
                      <c:pt idx="1">
                        <c:v>8.4090387539421121E-2</c:v>
                      </c:pt>
                      <c:pt idx="2">
                        <c:v>5.7091786280901351E-3</c:v>
                      </c:pt>
                      <c:pt idx="3">
                        <c:v>0.11030192753214388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C-12AC-424D-AFCC-98C97E52815B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FY 2027 Revenue Sources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40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2FB-4757-AD66-7F79F035C4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2FB-4757-AD66-7F79F035C4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2FB-4757-AD66-7F79F035C4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2FB-4757-AD66-7F79F035C4D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2FB-4757-AD66-7F79F035C4D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2227668-9926-45C5-84BC-53E071950954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AACF7C72-5C77-4B46-926D-8124A083A407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2FB-4757-AD66-7F79F035C4D7}"/>
                </c:ext>
              </c:extLst>
            </c:dLbl>
            <c:dLbl>
              <c:idx val="2"/>
              <c:layout>
                <c:manualLayout>
                  <c:x val="6.6909180757378686E-2"/>
                  <c:y val="-0.21978430580792785"/>
                </c:manualLayout>
              </c:layout>
              <c:tx>
                <c:rich>
                  <a:bodyPr/>
                  <a:lstStyle/>
                  <a:p>
                    <a:fld id="{FB8A3EA2-E45D-4A44-B85D-8E6559C82100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5474B522-74A0-43E8-84F3-31E16E2FA0AF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2FB-4757-AD66-7F79F035C4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'Budget by category'!$A$5:$A$9</c:f>
              <c:strCache>
                <c:ptCount val="5"/>
                <c:pt idx="0">
                  <c:v>State</c:v>
                </c:pt>
                <c:pt idx="1">
                  <c:v>Local</c:v>
                </c:pt>
                <c:pt idx="2">
                  <c:v>Fees</c:v>
                </c:pt>
                <c:pt idx="3">
                  <c:v>Federal</c:v>
                </c:pt>
                <c:pt idx="4">
                  <c:v>Other</c:v>
                </c:pt>
              </c:strCache>
            </c:strRef>
          </c:cat>
          <c:val>
            <c:numRef>
              <c:f>'Budget by category'!$F$5:$F$9</c:f>
              <c:numCache>
                <c:formatCode>#,##0</c:formatCode>
                <c:ptCount val="5"/>
                <c:pt idx="0">
                  <c:v>15779506.399999999</c:v>
                </c:pt>
                <c:pt idx="1">
                  <c:v>2108016.2400000002</c:v>
                </c:pt>
                <c:pt idx="2">
                  <c:v>38062926.059999995</c:v>
                </c:pt>
                <c:pt idx="3">
                  <c:v>1815570.58</c:v>
                </c:pt>
                <c:pt idx="4">
                  <c:v>1939629.56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2FB-4757-AD66-7F79F035C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52A-446C-84F6-2473971A95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52A-446C-84F6-2473971A95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52A-446C-84F6-2473971A95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52A-446C-84F6-2473971A956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52A-446C-84F6-2473971A9568}"/>
              </c:ext>
            </c:extLst>
          </c:dPt>
          <c:dLbls>
            <c:dLbl>
              <c:idx val="0"/>
              <c:layout>
                <c:manualLayout>
                  <c:x val="-0.20178215223097112"/>
                  <c:y val="-0.14876531058617673"/>
                </c:manualLayout>
              </c:layout>
              <c:tx>
                <c:rich>
                  <a:bodyPr/>
                  <a:lstStyle/>
                  <a:p>
                    <a:fld id="{BE410BE2-C1FE-4CDE-8899-7027770D69BC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FF0D65CA-CFB0-4C54-B943-548777803B0C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52A-446C-84F6-2473971A9568}"/>
                </c:ext>
              </c:extLst>
            </c:dLbl>
            <c:dLbl>
              <c:idx val="1"/>
              <c:layout>
                <c:manualLayout>
                  <c:x val="0.14645308398950133"/>
                  <c:y val="-0.1649635462233888"/>
                </c:manualLayout>
              </c:layout>
              <c:tx>
                <c:rich>
                  <a:bodyPr/>
                  <a:lstStyle/>
                  <a:p>
                    <a:fld id="{63621184-186D-4555-8A0C-AA5162460C56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BA0E227F-B567-4D8A-BD11-CDF12C49D1ED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52A-446C-84F6-2473971A95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BBAB4A1-AF96-407D-8BA4-4B16CB5A9964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DE053F07-F3B6-4B20-9916-16A889D09BAA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52A-446C-84F6-2473971A95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'Expenses by Category'!$A$5:$A$9</c:f>
              <c:strCache>
                <c:ptCount val="5"/>
                <c:pt idx="0">
                  <c:v>Salary</c:v>
                </c:pt>
                <c:pt idx="1">
                  <c:v>Fringe</c:v>
                </c:pt>
                <c:pt idx="2">
                  <c:v>Operating</c:v>
                </c:pt>
                <c:pt idx="3">
                  <c:v>Admin Overhead</c:v>
                </c:pt>
                <c:pt idx="4">
                  <c:v>Program Support</c:v>
                </c:pt>
              </c:strCache>
            </c:strRef>
          </c:cat>
          <c:val>
            <c:numRef>
              <c:f>'Expenses by Category'!$G$5:$G$9</c:f>
              <c:numCache>
                <c:formatCode>0%</c:formatCode>
                <c:ptCount val="5"/>
                <c:pt idx="0">
                  <c:v>0.61805176095100689</c:v>
                </c:pt>
                <c:pt idx="1">
                  <c:v>0.14670185879263203</c:v>
                </c:pt>
                <c:pt idx="2">
                  <c:v>0.15071737605806293</c:v>
                </c:pt>
                <c:pt idx="3">
                  <c:v>7.4100552747647139E-2</c:v>
                </c:pt>
                <c:pt idx="4">
                  <c:v>1.0428451450651025E-2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52A-446C-84F6-2473971A9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3269C3A-BE04-4470-863F-FF0284A5F2E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CFBD49C-4092-4116-A03B-6F78C0FA9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57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F86E4B18-EDC6-45AB-87E4-012FD673043C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54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9DBE3-8599-4753-AF22-F7A96E0FD36C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8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A935-71EB-4506-A1BC-91699CC64FCF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26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0C9E-A73E-4A45-91B7-D218AA518780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684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7E91-5574-4B27-99D3-9496C002DBD9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010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B7DA-B7FA-4FE0-893C-5F70524B8105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270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7134-7EA8-4C7A-A727-C4B6E991C034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4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C3543-3BBB-4958-939D-C9E6EED7CE54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69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254E-CF7B-413E-82DA-FBC14539C5E6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40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7774-1737-4405-B5AE-677D20C7AB80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9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62881-F800-4651-9CD7-DD485DBE949E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8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033-C8E3-4141-9DD5-75BB28FDB328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8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020D-7DB8-4607-B82D-42365745EFE2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58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E08-D167-4667-9AC3-BB665D753D72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13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4B4E-C311-4F01-AE81-8D9DD4BB9560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15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F07-7BC0-4881-AF2A-DFB6E028DE76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38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06925-D4B9-4698-B4F6-0A1DE9A3CBE3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1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7111A26-5A6F-4B0A-8590-D3EAFEAC25A1}" type="datetime1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777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08F2D-1ECF-4052-B6DC-47816251A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099733"/>
            <a:ext cx="8825658" cy="2677648"/>
          </a:xfrm>
        </p:spPr>
        <p:txBody>
          <a:bodyPr/>
          <a:lstStyle/>
          <a:p>
            <a:pPr algn="ctr"/>
            <a:r>
              <a:rPr lang="en-US" dirty="0"/>
              <a:t>RACSB</a:t>
            </a:r>
            <a:br>
              <a:rPr lang="en-US" dirty="0"/>
            </a:br>
            <a:r>
              <a:rPr lang="en-US" dirty="0"/>
              <a:t>Fiscal Year 2027</a:t>
            </a:r>
            <a:br>
              <a:rPr lang="en-US" dirty="0"/>
            </a:br>
            <a:r>
              <a:rPr lang="en-US" dirty="0"/>
              <a:t>Operating Budget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43AF4-BE7F-4609-ABE0-C8F2FE0FFD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16,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4833C-EC6F-4492-85DF-5F52420EA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643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6A13A-AE57-4B6C-9FF4-BF07145AA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Estimated Cost by Program – Developmental Services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540BF-D9BD-4B01-8B17-F201F01F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4A22E6-FA5D-479D-986A-E02E287C8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2821" y="2402876"/>
            <a:ext cx="6946357" cy="417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329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D7982-A427-42D9-B2CC-554F4420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Estimated Cost by Program – Substance Abuse Services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EE597-A935-49EF-963E-BB40472E8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E41DAA-4615-4525-83ED-F9244F92A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491" y="2364355"/>
            <a:ext cx="8407018" cy="4339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273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D7982-A427-42D9-B2CC-554F4420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Estimated Cost by Program – Non Performance Contract Programs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EE597-A935-49EF-963E-BB40472E8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53AF50-815C-43A9-9CA9-AD8CF86A1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0965" y="2371225"/>
            <a:ext cx="7350070" cy="4368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521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D7982-A427-42D9-B2CC-554F4420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Performance Contract Expenses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EE597-A935-49EF-963E-BB40472E8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C1EDFA-85BA-4D0F-AC20-3CC11AA07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88" y="2827645"/>
            <a:ext cx="7157324" cy="3145809"/>
          </a:xfrm>
          <a:prstGeom prst="rect">
            <a:avLst/>
          </a:prstGeom>
        </p:spPr>
      </p:pic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B70EF7B-50CF-4C1E-A7ED-95D98D1A79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3036591"/>
              </p:ext>
            </p:extLst>
          </p:nvPr>
        </p:nvGraphicFramePr>
        <p:xfrm>
          <a:off x="7569637" y="302894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2901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5C85E-AB05-40DF-871D-B3DF89724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9878918" cy="706964"/>
          </a:xfrm>
        </p:spPr>
        <p:txBody>
          <a:bodyPr/>
          <a:lstStyle/>
          <a:p>
            <a:r>
              <a:rPr lang="en-US" dirty="0"/>
              <a:t>Programs Requiring Fee Transfer Support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A15F33-3856-4F57-9491-3C013B82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8A08C6-968A-4104-9FE9-F938DDA5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26" y="2847975"/>
            <a:ext cx="11305347" cy="240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64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C9F4-12D8-455F-B028-FE12615AA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Year 2026 Successes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4D5D4-D28A-45E1-9D31-033C4EF4C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4953" y="2603500"/>
            <a:ext cx="10035785" cy="3416301"/>
          </a:xfrm>
        </p:spPr>
        <p:txBody>
          <a:bodyPr/>
          <a:lstStyle/>
          <a:p>
            <a:r>
              <a:rPr lang="en-US" dirty="0"/>
              <a:t>Recruitment/Retention – Additional Compensation one time bonus approved and implemented in July 2025</a:t>
            </a:r>
          </a:p>
          <a:p>
            <a:r>
              <a:rPr lang="en-US" dirty="0"/>
              <a:t>Continued to lower health insurance claims allowing for low rates and a temporary insurance premium holiday</a:t>
            </a:r>
          </a:p>
          <a:p>
            <a:r>
              <a:rPr lang="en-US" dirty="0"/>
              <a:t>Continued focus on increasing interest by increasing investment in LGIP and joining MINT</a:t>
            </a:r>
          </a:p>
          <a:p>
            <a:r>
              <a:rPr lang="en-US" dirty="0"/>
              <a:t>Focus on collections and reducing denied claims</a:t>
            </a:r>
          </a:p>
          <a:p>
            <a:r>
              <a:rPr lang="en-US" dirty="0"/>
              <a:t>Increased utilization in most programs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1820FB-D30E-4689-8913-ADBCCE08A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81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C9F4-12D8-455F-B028-FE12615AA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Year 2026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4D5D4-D28A-45E1-9D31-033C4EF4C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4953" y="2603500"/>
            <a:ext cx="10035785" cy="3416301"/>
          </a:xfrm>
        </p:spPr>
        <p:txBody>
          <a:bodyPr>
            <a:normAutofit/>
          </a:bodyPr>
          <a:lstStyle/>
          <a:p>
            <a:r>
              <a:rPr lang="en-US" dirty="0"/>
              <a:t>Recruitment and Retention (some programs)</a:t>
            </a:r>
          </a:p>
          <a:p>
            <a:r>
              <a:rPr lang="en-US" dirty="0"/>
              <a:t>Meeting increased level of administrative and programmatic requirements.</a:t>
            </a:r>
          </a:p>
          <a:p>
            <a:r>
              <a:rPr lang="en-US" dirty="0"/>
              <a:t>Funding Sources – Ensuring programs document expenses with funding sources, where applicable</a:t>
            </a:r>
          </a:p>
          <a:p>
            <a:r>
              <a:rPr lang="en-US" dirty="0"/>
              <a:t>Residential Vacancies</a:t>
            </a:r>
          </a:p>
          <a:p>
            <a:r>
              <a:rPr lang="en-US" dirty="0"/>
              <a:t>Funding Source Financial uncertainty </a:t>
            </a:r>
          </a:p>
          <a:p>
            <a:r>
              <a:rPr lang="en-US" dirty="0"/>
              <a:t>Performance Contract- Federal Reimbursement Process</a:t>
            </a:r>
          </a:p>
          <a:p>
            <a:r>
              <a:rPr lang="en-US" dirty="0"/>
              <a:t>Crisis Receiving Center (CRC)/Office Space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1820FB-D30E-4689-8913-ADBCCE08A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30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B41D50-795C-47D7-8C64-5FF6010E2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328" y="973668"/>
            <a:ext cx="8761413" cy="706964"/>
          </a:xfrm>
        </p:spPr>
        <p:txBody>
          <a:bodyPr/>
          <a:lstStyle/>
          <a:p>
            <a:pPr algn="ctr"/>
            <a:r>
              <a:rPr lang="en-US" dirty="0"/>
              <a:t>FY 2027 - Proposed Classification/Compensation Scale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46873-7295-4417-961E-009359533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3EB11D-A389-4221-B778-0BFF6CF95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551" y="2286000"/>
            <a:ext cx="6078898" cy="443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46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58F47-8590-4BA3-9F85-BA6D3360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FY 2027 Proposed Merit Increase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089B8-1050-4FC0-AFC4-1F0D641C0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603500"/>
            <a:ext cx="10238239" cy="3416300"/>
          </a:xfrm>
        </p:spPr>
        <p:txBody>
          <a:bodyPr/>
          <a:lstStyle/>
          <a:p>
            <a:r>
              <a:rPr lang="en-US" dirty="0"/>
              <a:t>Merit increase based on overall performance score on employee evaluations from December 2025 and May 2026.  </a:t>
            </a:r>
          </a:p>
          <a:p>
            <a:r>
              <a:rPr lang="en-US" dirty="0"/>
              <a:t>Increase to begin with July 10</a:t>
            </a:r>
            <a:r>
              <a:rPr lang="en-US" baseline="30000" dirty="0"/>
              <a:t>th</a:t>
            </a:r>
            <a:r>
              <a:rPr lang="en-US" dirty="0"/>
              <a:t> pay date (pay period June 21 – July 4)</a:t>
            </a:r>
          </a:p>
          <a:p>
            <a:r>
              <a:rPr lang="en-US" dirty="0"/>
              <a:t>Proposed increase percentages: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B219E-3C41-4728-887C-4FE38D76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DCF012-5E56-44C8-BEEE-F4F6376D68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754" y="4311649"/>
            <a:ext cx="3683905" cy="18510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A41ACA-87C6-48A4-AF20-ABFF39671B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5677" y="4311649"/>
            <a:ext cx="3288644" cy="17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106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3C810-1648-4336-BAD4-C865701EC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BC46E-70A2-47C4-96A6-1049F14A0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FY 2027 Proposed Budget</a:t>
            </a:r>
          </a:p>
          <a:p>
            <a:r>
              <a:rPr lang="en-US" dirty="0"/>
              <a:t>FY 2027 Proposed Classification and Compensation Scale</a:t>
            </a:r>
          </a:p>
          <a:p>
            <a:r>
              <a:rPr lang="en-US" dirty="0"/>
              <a:t>Proposed Merit Salary Increase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1DA45-82E4-4484-AEB5-5AAEF0DB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05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BB29C-85D1-4566-AEE3-2BC6CAFC5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741" y="954618"/>
            <a:ext cx="8761413" cy="706964"/>
          </a:xfrm>
        </p:spPr>
        <p:txBody>
          <a:bodyPr/>
          <a:lstStyle/>
          <a:p>
            <a:pPr algn="ctr"/>
            <a:r>
              <a:rPr lang="en-US" sz="3600" dirty="0"/>
              <a:t>Budget Highlights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05E76E-DDAC-4BBF-AAEA-B3F64153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DC9E7F-F477-436E-8BC6-2D38EF6C3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369" y="2743200"/>
            <a:ext cx="8383261" cy="316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4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E78A6-1203-4481-BFB0-7929058E3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Budget Challenges and Changes </a:t>
            </a:r>
            <a:r>
              <a:rPr lang="en-US" sz="2400" dirty="0"/>
              <a:t>(Continued)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E11DE6-C755-4277-B5BA-9B1FF0E42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E7E90E-52EB-4B0B-8D40-EBFAF67CF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743" y="2309812"/>
            <a:ext cx="6386513" cy="441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704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A62602F-9505-4509-BCF7-F58A85FFD4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566341"/>
              </p:ext>
            </p:extLst>
          </p:nvPr>
        </p:nvGraphicFramePr>
        <p:xfrm>
          <a:off x="7291138" y="2769043"/>
          <a:ext cx="5775158" cy="311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AAC7336-D6C3-4639-BA5D-35979A465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- All Programs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90546-E80D-42F5-8020-343BB575B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E29BEE-AA09-4EFA-9999-490D0159C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9829" y="2741589"/>
            <a:ext cx="4054191" cy="31701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03AAC0-1903-40D5-ABA7-190229217A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655" y="2295525"/>
            <a:ext cx="64206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512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1EEC9-42C6-4638-9186-70925DA15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Contract Programs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41BE32-DBE7-43E3-89DC-D2BE874C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60BAF3-A36A-4950-AAE9-8F92501A9D53}"/>
              </a:ext>
            </a:extLst>
          </p:cNvPr>
          <p:cNvSpPr txBox="1"/>
          <p:nvPr/>
        </p:nvSpPr>
        <p:spPr>
          <a:xfrm flipH="1">
            <a:off x="448243" y="6419462"/>
            <a:ext cx="80426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*Cash Basis Budget (excludes accruals and depreciation)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71EB66-64CA-421D-86C6-30CE1429D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42" y="2426757"/>
            <a:ext cx="7381307" cy="3763223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A4AE1907-F58D-4B4F-8E51-CC69015786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8055156"/>
              </p:ext>
            </p:extLst>
          </p:nvPr>
        </p:nvGraphicFramePr>
        <p:xfrm>
          <a:off x="7148512" y="2822468"/>
          <a:ext cx="5362575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0838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473FB-6546-468D-8E1D-E1C46C59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Performance Contract Budget by Source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3F93CF-3849-4F66-BA8A-73E192B42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7DDEA8-3E14-4289-8C22-CAD683AF3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254" y="2362447"/>
            <a:ext cx="7049492" cy="408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52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D93E8-6A5F-49EA-93CD-A3AFB7CB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Performance Contract – Local Funding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E197E-0714-41E1-84CA-A823DC20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75C59B-8B3B-4DAC-AB28-6D05AB8FB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487" y="3276600"/>
            <a:ext cx="6962775" cy="1581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A07898-817D-41D7-BDA3-36188C7E7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86" y="2705100"/>
            <a:ext cx="4222794" cy="296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884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F0907-BE2E-4A31-9460-B8AD2987E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Performance Contract – Local Funding Continued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957F8D-C5CE-4C01-92F6-9841B2140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120CE0-2C44-4004-97D0-F3FFA418F193}"/>
              </a:ext>
            </a:extLst>
          </p:cNvPr>
          <p:cNvSpPr txBox="1"/>
          <p:nvPr/>
        </p:nvSpPr>
        <p:spPr>
          <a:xfrm>
            <a:off x="3625913" y="6085018"/>
            <a:ext cx="49401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*US Census Data utilized, estimated population as of July 1,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2C1A37-9518-4606-9A3F-F1AEB21A9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676" y="2505102"/>
            <a:ext cx="5096698" cy="31092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83459CA-74CE-43A7-A9BF-9F04C65B31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0230" y="2505009"/>
            <a:ext cx="5172876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26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6A13A-AE57-4B6C-9FF4-BF07145AA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Estimated Cost by Program – Mental Health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540BF-D9BD-4B01-8B17-F201F01F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53DD4E-52FD-4BDF-83B8-F89DA18D7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304" y="2464935"/>
            <a:ext cx="9957391" cy="39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01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6815</TotalTime>
  <Words>329</Words>
  <Application>Microsoft Office PowerPoint</Application>
  <PresentationFormat>Widescreen</PresentationFormat>
  <Paragraphs>66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Century Gothic</vt:lpstr>
      <vt:lpstr>Wingdings 3</vt:lpstr>
      <vt:lpstr>Ion Boardroom</vt:lpstr>
      <vt:lpstr>RACSB Fiscal Year 2027 Operating Budget</vt:lpstr>
      <vt:lpstr>Budget Highlights</vt:lpstr>
      <vt:lpstr>Budget Challenges and Changes (Continued)</vt:lpstr>
      <vt:lpstr>Budget - All Programs</vt:lpstr>
      <vt:lpstr>Performance Contract Programs</vt:lpstr>
      <vt:lpstr>Performance Contract Budget by Source</vt:lpstr>
      <vt:lpstr>Performance Contract – Local Funding</vt:lpstr>
      <vt:lpstr>Performance Contract – Local Funding Continued</vt:lpstr>
      <vt:lpstr>Estimated Cost by Program – Mental Health</vt:lpstr>
      <vt:lpstr>Estimated Cost by Program – Developmental Services</vt:lpstr>
      <vt:lpstr>Estimated Cost by Program – Substance Abuse Services</vt:lpstr>
      <vt:lpstr>Estimated Cost by Program – Non Performance Contract Programs</vt:lpstr>
      <vt:lpstr>Performance Contract Expenses</vt:lpstr>
      <vt:lpstr>Programs Requiring Fee Transfer Support</vt:lpstr>
      <vt:lpstr>Fiscal Year 2026 Successes</vt:lpstr>
      <vt:lpstr>Fiscal Year 2026 Challenges</vt:lpstr>
      <vt:lpstr>FY 2027 - Proposed Classification/Compensation Scale</vt:lpstr>
      <vt:lpstr>FY 2027 Proposed Merit Increase</vt:lpstr>
      <vt:lpstr>Action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 Commitee</dc:title>
  <dc:creator>Tina Cleveland</dc:creator>
  <cp:lastModifiedBy>Sara Keeler</cp:lastModifiedBy>
  <cp:revision>109</cp:revision>
  <cp:lastPrinted>2025-06-16T12:17:16Z</cp:lastPrinted>
  <dcterms:created xsi:type="dcterms:W3CDTF">2022-12-01T18:41:47Z</dcterms:created>
  <dcterms:modified xsi:type="dcterms:W3CDTF">2026-06-15T17:57:08Z</dcterms:modified>
</cp:coreProperties>
</file>